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3" r:id="rId4"/>
    <p:sldId id="258" r:id="rId5"/>
    <p:sldId id="275" r:id="rId6"/>
    <p:sldId id="266" r:id="rId7"/>
    <p:sldId id="263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 autoAdjust="0"/>
    <p:restoredTop sz="63690" autoAdjust="0"/>
  </p:normalViewPr>
  <p:slideViewPr>
    <p:cSldViewPr snapToGrid="0">
      <p:cViewPr varScale="1">
        <p:scale>
          <a:sx n="69" d="100"/>
          <a:sy n="69" d="100"/>
        </p:scale>
        <p:origin x="19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E4578-4CAC-B74C-9322-01E7D8AA0B50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35171-D878-2445-A9C0-2BD87AD96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35171-D878-2445-A9C0-2BD87AD967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71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35171-D878-2445-A9C0-2BD87AD967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0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35171-D878-2445-A9C0-2BD87AD967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19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35171-D878-2445-A9C0-2BD87AD967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1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35171-D878-2445-A9C0-2BD87AD967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6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35171-D878-2445-A9C0-2BD87AD967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35171-D878-2445-A9C0-2BD87AD967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35171-D878-2445-A9C0-2BD87AD967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9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35171-D878-2445-A9C0-2BD87AD967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07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35171-D878-2445-A9C0-2BD87AD967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25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35171-D878-2445-A9C0-2BD87AD967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26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35171-D878-2445-A9C0-2BD87AD967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0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53F6-2558-46B7-90C7-28EDD204E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AF2B1-F5D8-4195-9C27-B8E731598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0094E-AD0D-4A01-92BC-CBB67FFEF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D935-5D27-4406-B78A-46550D29DC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1F81C-532E-4EAB-864F-46150610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742E-15D0-45C8-AC9A-668850E6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ED-BD2E-4013-931C-1526A011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3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496A2-A746-4065-809C-CAC16BAA5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99B3D6-08DA-4571-AD2B-E5AD16016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BC093-E418-4BFF-8497-E77F4E0D1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D935-5D27-4406-B78A-46550D29DC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6F906-FD69-43C6-9EDB-A9368E3C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D982-0B9B-47C3-902E-AD7960B6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ED-BD2E-4013-931C-1526A011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1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B806E3-6659-415C-90B5-F35399173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949F9-328C-4773-A1CD-A997DA113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7D048-4F16-4531-BBEC-795679CE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D935-5D27-4406-B78A-46550D29DC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2A8CA-A597-4B9A-803D-B1A39D65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FB9BB-CC48-4491-B587-4B8AEA2E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ED-BD2E-4013-931C-1526A011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6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6FB48-A962-46CC-B942-D7F7A9E9D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9A8A-B9AA-443E-B1F6-C334F8F8F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9704-8783-4D60-917B-0F7EDA12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D935-5D27-4406-B78A-46550D29DC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0E59E-E4FC-45E8-826A-2DE5CCF5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29C5E-46C3-41B9-969B-E8DE9875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ED-BD2E-4013-931C-1526A011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7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32D7-ED9F-47AA-B10C-D3C37C25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74C25-4981-45CD-92B8-A6E5DADFF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5CB50-A43B-4609-AC9C-6C7C3F45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D935-5D27-4406-B78A-46550D29DC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A358C-9EDA-4C94-97A2-B1330DAD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B94B-7E45-4F5A-8A27-21CE5154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ED-BD2E-4013-931C-1526A011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7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32BE-3F33-4063-87AB-3F010E61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14E14-588A-48D9-AF2E-07EF32E0A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3DC38-FC3E-4CEF-B316-AED7ECC32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A30C5-88EA-449A-B7EC-13EC2146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D935-5D27-4406-B78A-46550D29DC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D6791-5471-40EC-8885-954DD954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45B44-BC50-48B5-A584-2E18A01E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ED-BD2E-4013-931C-1526A011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7864-D5C2-475F-913E-06C7C763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53548-A0E2-467D-9A69-19E749AA6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3B1E9-DEF9-4267-A3ED-5F9383D99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346B7-2D2E-4F6A-81A8-E7682FDEC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96A2F-E4E0-4C7A-BFFB-F0533A473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24C285-EB76-48AB-974F-AD4321C9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D935-5D27-4406-B78A-46550D29DC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2F524-D9CF-42C9-890B-E5F8B904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06401-5663-45DA-BEB5-52B9D63A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ED-BD2E-4013-931C-1526A011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2FFA-1BE0-4CC9-A322-551B1B46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74484-70DF-428A-AD6C-87163929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D935-5D27-4406-B78A-46550D29DC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343D6-8DF1-475D-98E9-6CDD1448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25993-423D-4C35-8CDE-EFF4A79B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ED-BD2E-4013-931C-1526A011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A37FB-DC4C-49DA-82F8-70DBF002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D935-5D27-4406-B78A-46550D29DC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A8200-E1C4-4560-91ED-55D9D155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3CB00-DEB9-4C76-93F5-E68A962A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ED-BD2E-4013-931C-1526A011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8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FAF78-A338-4279-9139-B3E013184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18227-F68F-402B-BBA6-A68B6C82B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64529-BB47-458B-937F-B77583E96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2CA8A-AAA4-46C3-8F5B-ACD6A901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D935-5D27-4406-B78A-46550D29DC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8A8A6-59A4-419A-8B56-D76AA87E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7F209-E7EB-4618-B008-78FD850B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ED-BD2E-4013-931C-1526A011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9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2D8C-B2E3-487A-8925-264ACBE0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B1FE8-6FBE-4330-92AA-B1BF19E18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87FAC-7EF9-42BA-B919-255262DE8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8FA77-4C6D-412F-87F3-A2AC824E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D935-5D27-4406-B78A-46550D29DC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28478-4606-4B84-B590-414787C4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50B23-31FD-4857-A435-9E7757A7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ED-BD2E-4013-931C-1526A011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2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8A201B-7EAE-4C6A-BF46-857E8ED24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5ED33-E457-4A5D-BE93-A3CCC06A1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62B31-E8B2-4535-9700-9AD96AD65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8D935-5D27-4406-B78A-46550D29DC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67F5C-F736-4986-8750-C2780DC87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A709E-DD36-4AB6-901F-346EC7103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FF4ED-BD2E-4013-931C-1526A011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nniferschau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nniferschau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nniferschau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nniferschau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nniferschau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nniferschaus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nniferschau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nniferschau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nniferschau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nniferschaus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jenniferschau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amadeo@amadeolaw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jenniferschau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jenniferschau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llory.Flowers@JenniferSchaus.com" TargetMode="External"/><Relationship Id="rId2" Type="http://schemas.openxmlformats.org/officeDocument/2006/relationships/hyperlink" Target="http://www.jenniferschau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jenniferschau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jenniferschau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nniferschau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nniferschau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" y="314325"/>
            <a:ext cx="11653520" cy="3933973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rgbClr val="002060"/>
                </a:solidFill>
              </a:rPr>
              <a:t>Jennifer Schaus &amp; Associates</a:t>
            </a:r>
            <a:br>
              <a:rPr lang="en-US" sz="4900" dirty="0">
                <a:solidFill>
                  <a:srgbClr val="002060"/>
                </a:solidFill>
              </a:rPr>
            </a:br>
            <a:r>
              <a:rPr lang="en-US" sz="27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SERVICES FOR US FEDERAL GOVERNMENT CONTRACTORS</a:t>
            </a:r>
            <a:br>
              <a:rPr lang="en-US" sz="3600" b="1" dirty="0">
                <a:solidFill>
                  <a:srgbClr val="FF0000"/>
                </a:solidFill>
              </a:rPr>
            </a:b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C00000"/>
                </a:solidFill>
              </a:rPr>
              <a:t>WEBINAR WEDNESDAYS – 2018</a:t>
            </a:r>
            <a:br>
              <a:rPr lang="en-US" sz="3600" b="1" dirty="0">
                <a:solidFill>
                  <a:srgbClr val="FF0000"/>
                </a:solidFill>
              </a:rPr>
            </a:b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200" b="1" dirty="0"/>
              <a:t>WASHINGTON, DC</a:t>
            </a:r>
            <a:br>
              <a:rPr lang="en-US" sz="3200" b="1" dirty="0"/>
            </a:br>
            <a:r>
              <a:rPr lang="en-US" sz="3200" b="1" dirty="0"/>
              <a:t>OFFICE PHONE:  2 0 2 – 3 6 5 – 0 5 9 8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840" y="4470401"/>
            <a:ext cx="2788920" cy="2113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B21C6-2795-4C69-A946-AFD468456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" y="4560883"/>
            <a:ext cx="4419283" cy="19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7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 - WASHINGTON DC    </a:t>
            </a:r>
            <a:r>
              <a:rPr lang="en-US" sz="1600" b="1" dirty="0">
                <a:solidFill>
                  <a:srgbClr val="C00000"/>
                </a:solidFill>
                <a:hlinkClick r:id="rId3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677731"/>
            <a:ext cx="11358880" cy="5022029"/>
          </a:xfrm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Understanding GSA’s Price Reduction Clause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Price Reduction Clause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</a:rPr>
              <a:t>		Before Contract Award – CO &amp; Contractor Agree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Basis of Award – Which Customers/Categories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Gov’s Pricing/Discount Relationship With BOA        </a:t>
            </a:r>
          </a:p>
          <a:p>
            <a:pPr marL="2286000" lvl="8" algn="l"/>
            <a:r>
              <a:rPr lang="en-US" sz="3200" dirty="0">
                <a:solidFill>
                  <a:srgbClr val="0070C0"/>
                </a:solidFill>
              </a:rPr>
              <a:t>     Customers/Categories</a:t>
            </a:r>
          </a:p>
          <a:p>
            <a:pPr marL="2286000" lvl="8" algn="l"/>
            <a:endParaRPr lang="en-US" sz="3200" dirty="0">
              <a:solidFill>
                <a:srgbClr val="0070C0"/>
              </a:solidFill>
            </a:endParaRPr>
          </a:p>
          <a:p>
            <a:pPr marL="1828800" lvl="8" algn="l"/>
            <a:r>
              <a:rPr lang="en-US" sz="3200" dirty="0">
                <a:solidFill>
                  <a:srgbClr val="0070C0"/>
                </a:solidFill>
              </a:rPr>
              <a:t>Relationship Maintained For Contract Period – So Tracking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0671"/>
            <a:ext cx="1111622" cy="918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EC002-F845-402A-966D-5DD7E669B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965136"/>
            <a:ext cx="1661163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0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 - WASHINGTON DC    </a:t>
            </a:r>
            <a:r>
              <a:rPr lang="en-US" sz="1600" b="1" dirty="0">
                <a:solidFill>
                  <a:srgbClr val="C00000"/>
                </a:solidFill>
                <a:hlinkClick r:id="rId3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677731"/>
            <a:ext cx="11358880" cy="5022029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Understanding GSA’s Price Reduction Clause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When Is There A Price Reduction?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pPr marL="2743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Any Change In Pricing or Discount Arrangement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To Identified BOA Customers/Categories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Disturbs Gov Price or Discount Relationship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0671"/>
            <a:ext cx="1111622" cy="918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EC002-F845-402A-966D-5DD7E669B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965136"/>
            <a:ext cx="1661163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 - WASHINGTON DC    </a:t>
            </a:r>
            <a:r>
              <a:rPr lang="en-US" sz="1600" b="1" dirty="0">
                <a:solidFill>
                  <a:srgbClr val="C00000"/>
                </a:solidFill>
                <a:hlinkClick r:id="rId3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677731"/>
            <a:ext cx="11358880" cy="5022029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Understanding GSA’s Price Reduction Clause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When Is There A Price Reduction?</a:t>
            </a:r>
          </a:p>
          <a:p>
            <a:pPr marL="2286000" algn="l"/>
            <a:r>
              <a:rPr lang="en-US" sz="3200" dirty="0">
                <a:solidFill>
                  <a:srgbClr val="0070C0"/>
                </a:solidFill>
              </a:rPr>
              <a:t>BOA Customers – 20% Discount Off Retail Price</a:t>
            </a:r>
          </a:p>
          <a:p>
            <a:pPr marL="2286000" algn="l"/>
            <a:r>
              <a:rPr lang="en-US" sz="3200" dirty="0">
                <a:solidFill>
                  <a:srgbClr val="0070C0"/>
                </a:solidFill>
              </a:rPr>
              <a:t>GSA – 25% Discount Off Retail Price (5% Relationship)</a:t>
            </a:r>
          </a:p>
          <a:p>
            <a:pPr marL="401638" algn="l">
              <a:tabLst>
                <a:tab pos="2286000" algn="l"/>
              </a:tabLst>
            </a:pPr>
            <a:r>
              <a:rPr lang="en-US" sz="3200" b="1" dirty="0">
                <a:solidFill>
                  <a:srgbClr val="0070C0"/>
                </a:solidFill>
              </a:rPr>
              <a:t>New Price</a:t>
            </a:r>
            <a:r>
              <a:rPr lang="en-US" sz="3200" dirty="0">
                <a:solidFill>
                  <a:srgbClr val="0070C0"/>
                </a:solidFill>
              </a:rPr>
              <a:t>	BOA Customers – 22% Discount Off Retail</a:t>
            </a:r>
          </a:p>
          <a:p>
            <a:pPr marL="401638" algn="l">
              <a:tabLst>
                <a:tab pos="2286000" algn="l"/>
              </a:tabLst>
            </a:pPr>
            <a:r>
              <a:rPr lang="en-US" sz="3200" dirty="0">
                <a:solidFill>
                  <a:srgbClr val="0070C0"/>
                </a:solidFill>
              </a:rPr>
              <a:t>	GSA – 25% Discount Off Retail Price (3% Relationship)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0671"/>
            <a:ext cx="1111622" cy="918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EC002-F845-402A-966D-5DD7E669B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965136"/>
            <a:ext cx="1661163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8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 - WASHINGTON DC    </a:t>
            </a:r>
            <a:r>
              <a:rPr lang="en-US" sz="1600" b="1" dirty="0">
                <a:solidFill>
                  <a:srgbClr val="C00000"/>
                </a:solidFill>
                <a:hlinkClick r:id="rId3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677731"/>
            <a:ext cx="11358880" cy="5022029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Understanding GSA’s Price Reduction Clause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What Happens If There Is A Price Reduction?</a:t>
            </a:r>
          </a:p>
          <a:p>
            <a:r>
              <a:rPr lang="en-US" sz="3200" dirty="0">
                <a:solidFill>
                  <a:srgbClr val="0070C0"/>
                </a:solidFill>
              </a:rPr>
              <a:t>Contractor Must:</a:t>
            </a:r>
          </a:p>
          <a:p>
            <a:pPr marL="2743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Offer the same price reduction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Same Effective Date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Same Time Period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0671"/>
            <a:ext cx="1111622" cy="918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EC002-F845-402A-966D-5DD7E669B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965136"/>
            <a:ext cx="1661163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2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 - WASHINGTON DC    </a:t>
            </a:r>
            <a:r>
              <a:rPr lang="en-US" sz="1600" b="1" dirty="0">
                <a:solidFill>
                  <a:srgbClr val="C00000"/>
                </a:solidFill>
                <a:hlinkClick r:id="rId3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677731"/>
            <a:ext cx="11358880" cy="5022029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Understanding GSA’s Price Reduction Clause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What Happens If There Is A Price Reduction?</a:t>
            </a:r>
          </a:p>
          <a:p>
            <a:pPr marL="2286000" algn="l"/>
            <a:r>
              <a:rPr lang="en-US" sz="3200" dirty="0">
                <a:solidFill>
                  <a:srgbClr val="0070C0"/>
                </a:solidFill>
              </a:rPr>
              <a:t>BOA Customers – 20% Discount Off Retail Price</a:t>
            </a:r>
          </a:p>
          <a:p>
            <a:pPr marL="2286000" algn="l"/>
            <a:r>
              <a:rPr lang="en-US" sz="3200" dirty="0">
                <a:solidFill>
                  <a:srgbClr val="0070C0"/>
                </a:solidFill>
              </a:rPr>
              <a:t>GSA – 25% Discount Off Retail Price (5% Relationship)</a:t>
            </a:r>
          </a:p>
          <a:p>
            <a:pPr marL="401638" algn="l">
              <a:tabLst>
                <a:tab pos="2286000" algn="l"/>
              </a:tabLst>
            </a:pPr>
            <a:r>
              <a:rPr lang="en-US" sz="3200" b="1" dirty="0">
                <a:solidFill>
                  <a:srgbClr val="0070C0"/>
                </a:solidFill>
              </a:rPr>
              <a:t>New Price</a:t>
            </a:r>
            <a:r>
              <a:rPr lang="en-US" sz="3200" dirty="0">
                <a:solidFill>
                  <a:srgbClr val="0070C0"/>
                </a:solidFill>
              </a:rPr>
              <a:t>	BOA Customers – 22% Discount Off Retail</a:t>
            </a:r>
          </a:p>
          <a:p>
            <a:pPr marL="401638" algn="l">
              <a:tabLst>
                <a:tab pos="2286000" algn="l"/>
              </a:tabLst>
            </a:pPr>
            <a:r>
              <a:rPr lang="en-US" sz="3200" dirty="0">
                <a:solidFill>
                  <a:srgbClr val="0070C0"/>
                </a:solidFill>
              </a:rPr>
              <a:t>	GSA – 25% Discount Off Retail Price (3% Relationship)</a:t>
            </a:r>
          </a:p>
          <a:p>
            <a:pPr marL="401638" algn="l">
              <a:tabLst>
                <a:tab pos="2286000" algn="l"/>
              </a:tabLst>
            </a:pPr>
            <a:r>
              <a:rPr lang="en-US" sz="3200" b="1" dirty="0">
                <a:solidFill>
                  <a:srgbClr val="0070C0"/>
                </a:solidFill>
              </a:rPr>
              <a:t>New GSA 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Price</a:t>
            </a:r>
            <a:r>
              <a:rPr lang="en-US" sz="3200" dirty="0">
                <a:solidFill>
                  <a:srgbClr val="0070C0"/>
                </a:solidFill>
              </a:rPr>
              <a:t>	GSA – 27% Discount Off Retail (5% Relationship)</a:t>
            </a:r>
          </a:p>
          <a:p>
            <a:pPr marL="401638" algn="l">
              <a:tabLst>
                <a:tab pos="2286000" algn="l"/>
              </a:tabLst>
            </a:pP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0671"/>
            <a:ext cx="1111622" cy="918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EC002-F845-402A-966D-5DD7E669B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965136"/>
            <a:ext cx="1661163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81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 - WASHINGTON DC    </a:t>
            </a:r>
            <a:r>
              <a:rPr lang="en-US" sz="1600" b="1" dirty="0">
                <a:solidFill>
                  <a:srgbClr val="C00000"/>
                </a:solidFill>
                <a:hlinkClick r:id="rId3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677731"/>
            <a:ext cx="11358880" cy="5022029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Understanding GSA’s Price Reduction Clause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Exceptions</a:t>
            </a:r>
          </a:p>
          <a:p>
            <a:pPr marL="2743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FFP, DQ Over Max Threshold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Other Fed Agencies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552.238-78 BOA Organizations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Error in Billing or Quotation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</a:endParaRPr>
          </a:p>
          <a:p>
            <a:pPr marL="2286000" lvl="8" indent="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0671"/>
            <a:ext cx="1111622" cy="918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EC002-F845-402A-966D-5DD7E669B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965136"/>
            <a:ext cx="1661163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09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 - WASHINGTON DC    </a:t>
            </a:r>
            <a:r>
              <a:rPr lang="en-US" sz="1600" b="1" dirty="0">
                <a:solidFill>
                  <a:srgbClr val="C00000"/>
                </a:solidFill>
                <a:hlinkClick r:id="rId3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677731"/>
            <a:ext cx="11358880" cy="5022029"/>
          </a:xfrm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Understanding GSA’s Price Reduction Clause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Mandatory Reporting</a:t>
            </a:r>
          </a:p>
          <a:p>
            <a:r>
              <a:rPr lang="en-US" sz="3200" dirty="0">
                <a:solidFill>
                  <a:srgbClr val="0070C0"/>
                </a:solidFill>
              </a:rPr>
              <a:t>During Contract Period Must Report To CO</a:t>
            </a:r>
          </a:p>
          <a:p>
            <a:pPr marL="2743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All Price Reductions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To BOA Customers/Categories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Explanation of Conditions</a:t>
            </a:r>
          </a:p>
          <a:p>
            <a:pPr marL="2286000" lvl="8" algn="l"/>
            <a:endParaRPr lang="en-US" sz="3200" dirty="0">
              <a:solidFill>
                <a:srgbClr val="0070C0"/>
              </a:solidFill>
            </a:endParaRPr>
          </a:p>
          <a:p>
            <a:pPr marL="2119313" lvl="8" algn="l"/>
            <a:r>
              <a:rPr lang="en-US" sz="3200" dirty="0">
                <a:solidFill>
                  <a:srgbClr val="0070C0"/>
                </a:solidFill>
              </a:rPr>
              <a:t>Notification Deadline – ASAP, but no later than 15 calendar days after effective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</a:endParaRPr>
          </a:p>
          <a:p>
            <a:pPr marL="2286000" lvl="8" indent="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0671"/>
            <a:ext cx="1111622" cy="918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EC002-F845-402A-966D-5DD7E669B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965136"/>
            <a:ext cx="1661163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7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 - WASHINGTON DC    </a:t>
            </a:r>
            <a:r>
              <a:rPr lang="en-US" sz="1600" b="1" dirty="0">
                <a:solidFill>
                  <a:srgbClr val="C00000"/>
                </a:solidFill>
                <a:hlinkClick r:id="rId3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677731"/>
            <a:ext cx="11358880" cy="5022029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Understanding GSA’s Price Reduction Clause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Deemed Price Reductions</a:t>
            </a:r>
          </a:p>
          <a:p>
            <a:pPr marL="2743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Revisions to catalog, pricelists, schedules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More favorable discounts or terms/conditions </a:t>
            </a:r>
          </a:p>
          <a:p>
            <a:pPr marL="2286000" lvl="8" algn="l"/>
            <a:r>
              <a:rPr lang="en-US" sz="3200" dirty="0">
                <a:solidFill>
                  <a:srgbClr val="0070C0"/>
                </a:solidFill>
              </a:rPr>
              <a:t>     than in catalog, pricelists, schedules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Special discounts to BOA customers/categories </a:t>
            </a:r>
          </a:p>
          <a:p>
            <a:pPr marL="2286000" lvl="8" algn="l"/>
            <a:r>
              <a:rPr lang="en-US" sz="3200" dirty="0">
                <a:solidFill>
                  <a:srgbClr val="0070C0"/>
                </a:solidFill>
              </a:rPr>
              <a:t>     that disturbs Gov relationship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0671"/>
            <a:ext cx="1111622" cy="918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EC002-F845-402A-966D-5DD7E669B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965136"/>
            <a:ext cx="1661163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9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 - WASHINGTON DC    </a:t>
            </a:r>
            <a:r>
              <a:rPr lang="en-US" sz="1600" b="1" dirty="0">
                <a:solidFill>
                  <a:srgbClr val="C00000"/>
                </a:solidFill>
                <a:hlinkClick r:id="rId3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677731"/>
            <a:ext cx="11358880" cy="5022029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Understanding GSA’s Price Reduction Clause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Avoiding PRC Triggers</a:t>
            </a:r>
          </a:p>
          <a:p>
            <a:pPr marL="2743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Monitor advertisements/offers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BOA Customer Pricing – Multiple Approvals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Track Sales to BOA Customers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Train Sales Team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Document &amp; Explain Temporary Discounts</a:t>
            </a:r>
          </a:p>
          <a:p>
            <a:pPr marL="2286000" lvl="8" algn="l"/>
            <a:endParaRPr lang="en-US" sz="3200" dirty="0">
              <a:solidFill>
                <a:srgbClr val="0070C0"/>
              </a:solidFill>
            </a:endParaRPr>
          </a:p>
          <a:p>
            <a:pPr marL="2286000" lvl="8" indent="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0671"/>
            <a:ext cx="1111622" cy="918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EC002-F845-402A-966D-5DD7E669B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965136"/>
            <a:ext cx="1661163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40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 - WASHINGTON DC    </a:t>
            </a:r>
            <a:r>
              <a:rPr lang="en-US" sz="1600" b="1" dirty="0">
                <a:solidFill>
                  <a:srgbClr val="C00000"/>
                </a:solidFill>
                <a:hlinkClick r:id="rId3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677731"/>
            <a:ext cx="11358880" cy="5022029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Understanding GSA’s Price Reduction Clause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Future of Price Reduction Clause</a:t>
            </a:r>
          </a:p>
          <a:p>
            <a:pPr marL="2286000" algn="l"/>
            <a:r>
              <a:rPr lang="en-US" sz="3200" dirty="0">
                <a:solidFill>
                  <a:srgbClr val="0070C0"/>
                </a:solidFill>
              </a:rPr>
              <a:t>2016 GSAR Rule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Moving from Vertical to Horizontal Model</a:t>
            </a:r>
          </a:p>
          <a:p>
            <a:pPr marL="22860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Pilot Program</a:t>
            </a:r>
          </a:p>
          <a:p>
            <a:pPr marL="27432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Transactional Data Reporting</a:t>
            </a:r>
          </a:p>
          <a:p>
            <a:pPr marL="27432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No CSP Disclosures</a:t>
            </a:r>
          </a:p>
          <a:p>
            <a:pPr marL="2743200" lvl="8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Not Subject to BOA Customer Price Tracking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0671"/>
            <a:ext cx="1111622" cy="918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EC002-F845-402A-966D-5DD7E669B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965136"/>
            <a:ext cx="1661163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8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 - WASHINGTON DC    </a:t>
            </a:r>
            <a:r>
              <a:rPr lang="en-US" sz="1600" b="1" dirty="0">
                <a:solidFill>
                  <a:srgbClr val="C00000"/>
                </a:solidFill>
                <a:hlinkClick r:id="rId2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240" y="772159"/>
            <a:ext cx="10424160" cy="3982833"/>
          </a:xfrm>
          <a:ln w="762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endParaRPr lang="en-US" b="1" dirty="0"/>
          </a:p>
          <a:p>
            <a:r>
              <a:rPr lang="en-US" b="1" dirty="0"/>
              <a:t>Join Us for Our 2018 Series of Complimentary Webinars </a:t>
            </a:r>
          </a:p>
          <a:p>
            <a:r>
              <a:rPr lang="en-US" b="1" dirty="0"/>
              <a:t>on various US Federal Government Contracting Topics.  </a:t>
            </a:r>
          </a:p>
          <a:p>
            <a:endParaRPr lang="en-US" b="1" dirty="0"/>
          </a:p>
          <a:p>
            <a:r>
              <a:rPr lang="en-US" b="1" dirty="0"/>
              <a:t>Presenters are industry experts </a:t>
            </a:r>
          </a:p>
          <a:p>
            <a:r>
              <a:rPr lang="en-US" b="1" dirty="0"/>
              <a:t>sharing knowledge </a:t>
            </a:r>
          </a:p>
          <a:p>
            <a:r>
              <a:rPr lang="en-US" b="1" dirty="0"/>
              <a:t>about the competitive government contracting sector.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Find all of our Govt Contracting webinars (free download) at </a:t>
            </a:r>
            <a:r>
              <a:rPr lang="en-US" dirty="0">
                <a:solidFill>
                  <a:srgbClr val="C00000"/>
                </a:solidFill>
                <a:hlinkClick r:id="rId2"/>
              </a:rPr>
              <a:t>www.JenniferSchaus.com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Contact Us @ 2 0 2 – 3 6 5 – 0 5 9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0" y="4852813"/>
            <a:ext cx="2330822" cy="1926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3E9927-06DA-46AD-8F7B-720B4DF84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5069127"/>
            <a:ext cx="4343083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10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52" y="3501829"/>
            <a:ext cx="2833126" cy="25157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B5C0AF-1F5D-4A2B-B3F5-1166131AB8AE}"/>
              </a:ext>
            </a:extLst>
          </p:cNvPr>
          <p:cNvSpPr txBox="1"/>
          <p:nvPr/>
        </p:nvSpPr>
        <p:spPr>
          <a:xfrm>
            <a:off x="1021399" y="2175970"/>
            <a:ext cx="9785956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CONTACT OUR SPEAKER    Mark Amadeo   AT (202) 640-2090  AND AT       </a:t>
            </a:r>
            <a:r>
              <a:rPr lang="en-US" dirty="0">
                <a:hlinkClick r:id="rId3"/>
              </a:rPr>
              <a:t>mamadeo@amadeolaw.com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5EA39-9726-4770-93A6-492778497DBA}"/>
              </a:ext>
            </a:extLst>
          </p:cNvPr>
          <p:cNvSpPr txBox="1"/>
          <p:nvPr/>
        </p:nvSpPr>
        <p:spPr>
          <a:xfrm>
            <a:off x="4805362" y="1461672"/>
            <a:ext cx="244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highlight>
                  <a:srgbClr val="FFFF00"/>
                </a:highlight>
              </a:rPr>
              <a:t>QUESTIONS?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35E6A-B68E-485D-AA49-96A84A0E4380}"/>
              </a:ext>
            </a:extLst>
          </p:cNvPr>
          <p:cNvSpPr txBox="1"/>
          <p:nvPr/>
        </p:nvSpPr>
        <p:spPr>
          <a:xfrm>
            <a:off x="431958" y="562708"/>
            <a:ext cx="11315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THANK YOU FOR ATTENDING!!      </a:t>
            </a:r>
            <a:r>
              <a:rPr lang="en-US" sz="3200" b="1" dirty="0">
                <a:solidFill>
                  <a:schemeClr val="accent1"/>
                </a:solidFill>
              </a:rPr>
              <a:t>  WWW.JENNIFERSCHAUS.COM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CBE36-66C8-4CDE-B5D4-A47E5CE7E572}"/>
              </a:ext>
            </a:extLst>
          </p:cNvPr>
          <p:cNvSpPr txBox="1"/>
          <p:nvPr/>
        </p:nvSpPr>
        <p:spPr>
          <a:xfrm>
            <a:off x="431959" y="5944333"/>
            <a:ext cx="11328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SERVICES FOR US FEDERAL CONTRACTORS </a:t>
            </a:r>
            <a:r>
              <a:rPr lang="en-US" sz="2800" b="1" dirty="0">
                <a:solidFill>
                  <a:schemeClr val="accent1"/>
                </a:solidFill>
              </a:rPr>
              <a:t>     OFFICE:  2 0 2 – 3 6 5 – 0 5 9 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1215B7-4442-4CC2-A585-5F0BD880B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8" y="3758454"/>
            <a:ext cx="4720006" cy="21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0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 - WASHINGTON DC    </a:t>
            </a:r>
            <a:r>
              <a:rPr lang="en-US" sz="1600" b="1" dirty="0">
                <a:solidFill>
                  <a:srgbClr val="C00000"/>
                </a:solidFill>
                <a:hlinkClick r:id="rId2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240" y="772159"/>
            <a:ext cx="10424160" cy="3982833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REMINDERS:</a:t>
            </a:r>
          </a:p>
          <a:p>
            <a:endParaRPr lang="en-US" b="1" dirty="0"/>
          </a:p>
          <a:p>
            <a:r>
              <a:rPr lang="en-US" dirty="0"/>
              <a:t>All webinars are complimentary.</a:t>
            </a:r>
          </a:p>
          <a:p>
            <a:r>
              <a:rPr lang="en-US" dirty="0"/>
              <a:t>All webinars are recorded.</a:t>
            </a:r>
          </a:p>
          <a:p>
            <a:r>
              <a:rPr lang="en-US" dirty="0"/>
              <a:t>They are found on our website and on YouTube.</a:t>
            </a:r>
          </a:p>
          <a:p>
            <a:r>
              <a:rPr lang="en-US" dirty="0"/>
              <a:t>Please send your questions to the speaker directly.</a:t>
            </a:r>
          </a:p>
          <a:p>
            <a:r>
              <a:rPr lang="en-US" dirty="0"/>
              <a:t>Thank you for participating.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0" y="4852813"/>
            <a:ext cx="2330822" cy="1926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3E9927-06DA-46AD-8F7B-720B4DF84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5069127"/>
            <a:ext cx="4343083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 - WASHINGTON DC    </a:t>
            </a:r>
            <a:r>
              <a:rPr lang="en-US" sz="1600" b="1" dirty="0">
                <a:solidFill>
                  <a:srgbClr val="C00000"/>
                </a:solidFill>
                <a:hlinkClick r:id="rId2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677731"/>
            <a:ext cx="11125200" cy="5022029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ABOUT JENNIFER SCHAUS &amp; ASSOCIATES: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Based in downtown Washington, DC;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A la carte services for Federal Contractors;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Proposal Writing to GSA Schedules, 8a Cert, Contract Admin &amp; more!;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Educational webinars;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Networking events and seminars;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WEBSITE:</a:t>
            </a:r>
            <a:r>
              <a:rPr lang="en-US" sz="3200" dirty="0">
                <a:solidFill>
                  <a:srgbClr val="0070C0"/>
                </a:solidFill>
              </a:rPr>
              <a:t>  </a:t>
            </a:r>
            <a:r>
              <a:rPr lang="en-US" sz="3200" dirty="0">
                <a:solidFill>
                  <a:srgbClr val="0070C0"/>
                </a:solidFill>
                <a:hlinkClick r:id="rId2"/>
              </a:rPr>
              <a:t>http://www.JenniferSchaus.com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80" y="5848085"/>
            <a:ext cx="1111622" cy="918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D2000-E0C0-4EE3-AFD9-EE59BD143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1" y="5944758"/>
            <a:ext cx="3688080" cy="72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6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 - WASHINGTON DC    </a:t>
            </a:r>
            <a:r>
              <a:rPr lang="en-US" sz="1600" b="1" dirty="0">
                <a:solidFill>
                  <a:srgbClr val="C00000"/>
                </a:solidFill>
                <a:hlinkClick r:id="rId2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240" y="772159"/>
            <a:ext cx="10424160" cy="3982833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In our weekly newsletter </a:t>
            </a:r>
          </a:p>
          <a:p>
            <a:r>
              <a:rPr lang="en-US" b="1" dirty="0">
                <a:solidFill>
                  <a:srgbClr val="FF0000"/>
                </a:solidFill>
              </a:rPr>
              <a:t>OR</a:t>
            </a:r>
          </a:p>
          <a:p>
            <a:r>
              <a:rPr lang="en-US" b="1" dirty="0">
                <a:solidFill>
                  <a:srgbClr val="FF0000"/>
                </a:solidFill>
              </a:rPr>
              <a:t>In our 2019 Webinar Wednesday Series </a:t>
            </a:r>
          </a:p>
          <a:p>
            <a:endParaRPr lang="en-US" b="1" dirty="0"/>
          </a:p>
          <a:p>
            <a:r>
              <a:rPr lang="en-US" b="1" dirty="0"/>
              <a:t>Contact </a:t>
            </a:r>
            <a:r>
              <a:rPr lang="en-US" b="1" dirty="0">
                <a:hlinkClick r:id="rId3"/>
              </a:rPr>
              <a:t>Mallory.Flowers@JenniferSchaus.com</a:t>
            </a:r>
            <a:r>
              <a:rPr lang="en-US" b="1" dirty="0"/>
              <a:t> for more information</a:t>
            </a:r>
            <a:endParaRPr lang="en-US" dirty="0"/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0" y="4852813"/>
            <a:ext cx="2330822" cy="1926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3E9927-06DA-46AD-8F7B-720B4DF84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5069127"/>
            <a:ext cx="4343083" cy="1494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216" y="772159"/>
            <a:ext cx="6306803" cy="12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8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 - WASHINGTON DC    </a:t>
            </a:r>
            <a:r>
              <a:rPr lang="en-US" sz="1600" b="1" dirty="0">
                <a:solidFill>
                  <a:srgbClr val="C00000"/>
                </a:solidFill>
                <a:hlinkClick r:id="rId2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677731"/>
            <a:ext cx="11399520" cy="5022029"/>
          </a:xfrm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ABOUT OUR SPEAKER: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Mark Amadeo </a:t>
            </a:r>
          </a:p>
          <a:p>
            <a:pPr marL="3200400" lvl="6" indent="-457200" algn="l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70C0"/>
              </a:solidFill>
            </a:endParaRPr>
          </a:p>
          <a:p>
            <a:pPr marL="3200400" lvl="6" indent="-4572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</a:rPr>
              <a:t>Over 20 years as government counsel &amp; law firm counsel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 marL="3200400" lvl="6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L</a:t>
            </a:r>
            <a:r>
              <a:rPr lang="en-US" altLang="en-US" sz="2400" dirty="0">
                <a:solidFill>
                  <a:srgbClr val="0070C0"/>
                </a:solidFill>
              </a:rPr>
              <a:t>L.M. Georgetown University Law Center; J.D. University of Wisconsin Law School;  B.A. Boston College</a:t>
            </a:r>
          </a:p>
          <a:p>
            <a:pPr marL="3200400" lvl="6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Founder &amp; Managing Partner of Amadeo Law Firm, PLLC</a:t>
            </a:r>
          </a:p>
          <a:p>
            <a:pPr marL="3200400" lvl="6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Focus on Government Contracting &amp; Technology</a:t>
            </a:r>
          </a:p>
          <a:p>
            <a:pPr marL="3657600" lvl="7" indent="-4572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</a:rPr>
              <a:t>Review/negotiation: FAR/DFARS compliance</a:t>
            </a:r>
          </a:p>
          <a:p>
            <a:pPr marL="3657600" lvl="7" indent="-4572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</a:rPr>
              <a:t>Pre &amp; Post Award Teaming: JV’s &amp; Subcontracts</a:t>
            </a:r>
          </a:p>
          <a:p>
            <a:pPr marL="3657600" lvl="7" indent="-4572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</a:rPr>
              <a:t>Technology: IP preservation &amp; commercialization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873" y="5818094"/>
            <a:ext cx="1111622" cy="918926"/>
          </a:xfrm>
          <a:prstGeom prst="rect">
            <a:avLst/>
          </a:prstGeom>
        </p:spPr>
      </p:pic>
      <p:pic>
        <p:nvPicPr>
          <p:cNvPr id="8" name="Graphic 7" descr="Radio microphone">
            <a:extLst>
              <a:ext uri="{FF2B5EF4-FFF2-40B4-BE49-F238E27FC236}">
                <a16:creationId xmlns:a16="http://schemas.microsoft.com/office/drawing/2014/main" id="{FC41EACF-4409-4F03-8B49-3CB335EBE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3600" y="1158240"/>
            <a:ext cx="1405354" cy="1071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D5D03-9F73-4A89-B7E8-81D4100F0E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965136"/>
            <a:ext cx="1661163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9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- 2018 - WASHINGTON DC    </a:t>
            </a:r>
            <a:r>
              <a:rPr lang="en-US" sz="1600" b="1" dirty="0">
                <a:solidFill>
                  <a:srgbClr val="C00000"/>
                </a:solidFill>
                <a:hlinkClick r:id="rId2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647251"/>
            <a:ext cx="11419840" cy="5022029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>
              <a:solidFill>
                <a:srgbClr val="C0000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Understanding GSA’s Price Reduction Clause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Wednesday,  December 12,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0671"/>
            <a:ext cx="1111622" cy="918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81BBC2-E889-4000-A4A4-0D71605C8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965136"/>
            <a:ext cx="1661163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3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 - WASHINGTON DC    </a:t>
            </a:r>
            <a:r>
              <a:rPr lang="en-US" sz="1600" b="1" dirty="0">
                <a:solidFill>
                  <a:srgbClr val="C00000"/>
                </a:solidFill>
                <a:hlinkClick r:id="rId3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677731"/>
            <a:ext cx="11358880" cy="5022029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Understanding GSA’s Price Reduction Clause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Federal Supply Schedule Program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pPr marL="4114800" lvl="8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Simplified Process</a:t>
            </a:r>
          </a:p>
          <a:p>
            <a:pPr marL="4114800" lvl="8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Commercial Supplies or Services</a:t>
            </a:r>
          </a:p>
          <a:p>
            <a:pPr marL="4114800" lvl="8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Volume Prices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0671"/>
            <a:ext cx="1111622" cy="918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EC002-F845-402A-966D-5DD7E669B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965136"/>
            <a:ext cx="1661163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8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20-B7CA-4BD1-9C2A-E97711B3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39850"/>
            <a:ext cx="11854927" cy="419547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Jennifer Schaus &amp; Associates – </a:t>
            </a:r>
            <a:r>
              <a:rPr lang="en-US" sz="1600" b="1" dirty="0">
                <a:solidFill>
                  <a:srgbClr val="C00000"/>
                </a:solidFill>
              </a:rPr>
              <a:t>GOV CON WEBINAR SERIES - 2018  - WASHINGTON DC    </a:t>
            </a:r>
            <a:r>
              <a:rPr lang="en-US" sz="1600" b="1" dirty="0">
                <a:solidFill>
                  <a:srgbClr val="C00000"/>
                </a:solidFill>
                <a:hlinkClick r:id="rId3"/>
              </a:rPr>
              <a:t>www.JenniferSchaus.com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5382-7617-4DED-BDDB-301F1D08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677731"/>
            <a:ext cx="11358880" cy="5022029"/>
          </a:xfrm>
          <a:ln w="762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5100" b="1" dirty="0">
                <a:solidFill>
                  <a:srgbClr val="0070C0"/>
                </a:solidFill>
              </a:rPr>
              <a:t>Understanding GSA’s Price Reduction Clause</a:t>
            </a:r>
          </a:p>
          <a:p>
            <a:pPr defTabSz="847725">
              <a:tabLst>
                <a:tab pos="10579100" algn="l"/>
              </a:tabLst>
            </a:pPr>
            <a:r>
              <a:rPr lang="en-US" sz="2800" dirty="0">
                <a:solidFill>
                  <a:srgbClr val="0070C0"/>
                </a:solidFill>
              </a:rPr>
              <a:t>GSA Schedule Contract Process</a:t>
            </a:r>
            <a:endParaRPr lang="en-US" dirty="0">
              <a:solidFill>
                <a:srgbClr val="0070C0"/>
              </a:solidFill>
            </a:endParaRPr>
          </a:p>
          <a:p>
            <a:pPr marL="3200400" lvl="8" indent="-457200" algn="l" defTabSz="857250">
              <a:buFont typeface="Arial" panose="020B0604020202020204" pitchFamily="34" charset="0"/>
              <a:buChar char="•"/>
              <a:tabLst>
                <a:tab pos="105791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Prerequisites – 2 Years In Business, DUNS, SAM</a:t>
            </a:r>
          </a:p>
          <a:p>
            <a:pPr marL="3200400" lvl="8" indent="-457200" algn="l" defTabSz="857250">
              <a:buFont typeface="Arial" panose="020B0604020202020204" pitchFamily="34" charset="0"/>
              <a:buChar char="•"/>
              <a:tabLst>
                <a:tab pos="105791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Identify Schedule Contract &amp; Solicitation</a:t>
            </a:r>
          </a:p>
          <a:p>
            <a:pPr marL="3200400" lvl="8" indent="-457200" algn="l" defTabSz="857250">
              <a:buFont typeface="Arial" panose="020B0604020202020204" pitchFamily="34" charset="0"/>
              <a:buChar char="•"/>
              <a:tabLst>
                <a:tab pos="105791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Proposal or Offer</a:t>
            </a:r>
          </a:p>
          <a:p>
            <a:pPr lvl="8" indent="-457200" algn="l" defTabSz="857250">
              <a:buFont typeface="Arial" panose="020B0604020202020204" pitchFamily="34" charset="0"/>
              <a:buChar char="•"/>
              <a:tabLst>
                <a:tab pos="105791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Price Proposal Template</a:t>
            </a:r>
          </a:p>
          <a:p>
            <a:pPr lvl="8" indent="-457200" algn="l" defTabSz="857250">
              <a:buFont typeface="Arial" panose="020B0604020202020204" pitchFamily="34" charset="0"/>
              <a:buChar char="•"/>
              <a:tabLst>
                <a:tab pos="105791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Labor Matrix (Personnel)</a:t>
            </a:r>
          </a:p>
          <a:p>
            <a:pPr lvl="8" indent="-457200" algn="l" defTabSz="857250">
              <a:buFont typeface="Arial" panose="020B0604020202020204" pitchFamily="34" charset="0"/>
              <a:buChar char="•"/>
              <a:tabLst>
                <a:tab pos="105791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Financial Statements</a:t>
            </a:r>
          </a:p>
          <a:p>
            <a:pPr lvl="8" indent="-457200" algn="l" defTabSz="857250">
              <a:buFont typeface="Arial" panose="020B0604020202020204" pitchFamily="34" charset="0"/>
              <a:buChar char="•"/>
              <a:tabLst>
                <a:tab pos="105791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Subcontracting Plan</a:t>
            </a:r>
          </a:p>
          <a:p>
            <a:pPr lvl="8" indent="-457200" algn="l" defTabSz="857250">
              <a:buFont typeface="Arial" panose="020B0604020202020204" pitchFamily="34" charset="0"/>
              <a:buChar char="•"/>
              <a:tabLst>
                <a:tab pos="105791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Technical Proposal</a:t>
            </a:r>
          </a:p>
          <a:p>
            <a:pPr lvl="8" indent="-457200" algn="l" defTabSz="857250">
              <a:buFont typeface="Arial" panose="020B0604020202020204" pitchFamily="34" charset="0"/>
              <a:buChar char="•"/>
              <a:tabLst>
                <a:tab pos="105791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Professional Compensation Plan</a:t>
            </a:r>
          </a:p>
          <a:p>
            <a:pPr lvl="8" indent="-457200" algn="l" defTabSz="857250">
              <a:buFont typeface="Arial" panose="020B0604020202020204" pitchFamily="34" charset="0"/>
              <a:buChar char="•"/>
              <a:tabLst>
                <a:tab pos="105791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Previous Cancellation/Rejection Letters</a:t>
            </a:r>
          </a:p>
          <a:p>
            <a:pPr lvl="8" indent="-457200" algn="l" defTabSz="857250">
              <a:buFont typeface="Arial" panose="020B0604020202020204" pitchFamily="34" charset="0"/>
              <a:buChar char="•"/>
              <a:tabLst>
                <a:tab pos="105791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EULAS</a:t>
            </a:r>
          </a:p>
          <a:p>
            <a:pPr lvl="8" indent="-457200" algn="l" defTabSz="857250">
              <a:buFont typeface="Arial" panose="020B0604020202020204" pitchFamily="34" charset="0"/>
              <a:buChar char="•"/>
              <a:tabLst>
                <a:tab pos="105791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Commercial Sales Practices (CSP)</a:t>
            </a:r>
          </a:p>
          <a:p>
            <a:pPr lvl="8" indent="-457200" algn="l" defTabSz="857250">
              <a:buFont typeface="Arial" panose="020B0604020202020204" pitchFamily="34" charset="0"/>
              <a:buChar char="•"/>
              <a:tabLst>
                <a:tab pos="105791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Commercial Price List</a:t>
            </a:r>
          </a:p>
          <a:p>
            <a:pPr lvl="8" indent="-457200" algn="l" defTabSz="857250">
              <a:buFont typeface="Arial" panose="020B0604020202020204" pitchFamily="34" charset="0"/>
              <a:buChar char="•"/>
              <a:tabLst>
                <a:tab pos="105791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Pricing Support Documentation</a:t>
            </a:r>
          </a:p>
          <a:p>
            <a:pPr lvl="8" indent="-457200" algn="l" defTabSz="857250">
              <a:buFont typeface="Arial" panose="020B0604020202020204" pitchFamily="34" charset="0"/>
              <a:buChar char="•"/>
              <a:tabLst>
                <a:tab pos="105791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Price Narrative</a:t>
            </a:r>
          </a:p>
          <a:p>
            <a:pPr marL="3200400" lvl="8" indent="-457200" algn="l" defTabSz="857250">
              <a:buFont typeface="Arial" panose="020B0604020202020204" pitchFamily="34" charset="0"/>
              <a:buChar char="•"/>
              <a:tabLst>
                <a:tab pos="105791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Contract Officer Review &amp; Price Negotiation</a:t>
            </a:r>
          </a:p>
          <a:p>
            <a:pPr marL="3200400" lvl="8" indent="-457200" algn="l" defTabSz="857250">
              <a:buFont typeface="Arial" panose="020B0604020202020204" pitchFamily="34" charset="0"/>
              <a:buChar char="•"/>
              <a:tabLst>
                <a:tab pos="105791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Final Proposal</a:t>
            </a:r>
            <a:endParaRPr lang="en-US" sz="2400" i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33B5-6710-4C55-8383-8E1CEEA6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0671"/>
            <a:ext cx="1111622" cy="918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EC002-F845-402A-966D-5DD7E669B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965136"/>
            <a:ext cx="1661163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45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1068</Words>
  <Application>Microsoft Office PowerPoint</Application>
  <PresentationFormat>Widescreen</PresentationFormat>
  <Paragraphs>193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Office Theme</vt:lpstr>
      <vt:lpstr>Jennifer Schaus &amp; Associates SERVICES FOR US FEDERAL GOVERNMENT CONTRACTORS  WEBINAR WEDNESDAYS – 2018  WASHINGTON, DC OFFICE PHONE:  2 0 2 – 3 6 5 – 0 5 9 8</vt:lpstr>
      <vt:lpstr>Jennifer Schaus &amp; Associates – GOV CON WEBINAR SERIES - 2018  - WASHINGTON DC    www.JenniferSchaus.com </vt:lpstr>
      <vt:lpstr>Jennifer Schaus &amp; Associates – GOV CON WEBINAR SERIES - 2018  - WASHINGTON DC    www.JenniferSchaus.com </vt:lpstr>
      <vt:lpstr>Jennifer Schaus &amp; Associates – GOV CON WEBINAR SERIES - 2018  - WASHINGTON DC    www.JenniferSchaus.com </vt:lpstr>
      <vt:lpstr>Jennifer Schaus &amp; Associates – GOV CON WEBINAR SERIES - 2018  - WASHINGTON DC    www.JenniferSchaus.com </vt:lpstr>
      <vt:lpstr>Jennifer Schaus &amp; Associates – GOV CON WEBINAR SERIES - 2018  - WASHINGTON DC    www.JenniferSchaus.com </vt:lpstr>
      <vt:lpstr>Jennifer Schaus &amp; Associates – GOV CON WEBINAR SERIES - 2018 - WASHINGTON DC    www.JenniferSchaus.com </vt:lpstr>
      <vt:lpstr>Jennifer Schaus &amp; Associates – GOV CON WEBINAR SERIES - 2018  - WASHINGTON DC    www.JenniferSchaus.com </vt:lpstr>
      <vt:lpstr>Jennifer Schaus &amp; Associates – GOV CON WEBINAR SERIES - 2018  - WASHINGTON DC    www.JenniferSchaus.com </vt:lpstr>
      <vt:lpstr>Jennifer Schaus &amp; Associates – GOV CON WEBINAR SERIES - 2018  - WASHINGTON DC    www.JenniferSchaus.com </vt:lpstr>
      <vt:lpstr>Jennifer Schaus &amp; Associates – GOV CON WEBINAR SERIES - 2018  - WASHINGTON DC    www.JenniferSchaus.com </vt:lpstr>
      <vt:lpstr>Jennifer Schaus &amp; Associates – GOV CON WEBINAR SERIES - 2018  - WASHINGTON DC    www.JenniferSchaus.com </vt:lpstr>
      <vt:lpstr>Jennifer Schaus &amp; Associates – GOV CON WEBINAR SERIES - 2018  - WASHINGTON DC    www.JenniferSchaus.com </vt:lpstr>
      <vt:lpstr>Jennifer Schaus &amp; Associates – GOV CON WEBINAR SERIES - 2018  - WASHINGTON DC    www.JenniferSchaus.com </vt:lpstr>
      <vt:lpstr>Jennifer Schaus &amp; Associates – GOV CON WEBINAR SERIES - 2018  - WASHINGTON DC    www.JenniferSchaus.com </vt:lpstr>
      <vt:lpstr>Jennifer Schaus &amp; Associates – GOV CON WEBINAR SERIES - 2018  - WASHINGTON DC    www.JenniferSchaus.com </vt:lpstr>
      <vt:lpstr>Jennifer Schaus &amp; Associates – GOV CON WEBINAR SERIES - 2018  - WASHINGTON DC    www.JenniferSchaus.com </vt:lpstr>
      <vt:lpstr>Jennifer Schaus &amp; Associates – GOV CON WEBINAR SERIES - 2018  - WASHINGTON DC    www.JenniferSchaus.com </vt:lpstr>
      <vt:lpstr>Jennifer Schaus &amp; Associates – GOV CON WEBINAR SERIES - 2018  - WASHINGTON DC    www.JenniferSchaus.com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Jennifer Schaus &amp;  Associates</dc:title>
  <dc:creator>Jennifer</dc:creator>
  <cp:lastModifiedBy>MA</cp:lastModifiedBy>
  <cp:revision>58</cp:revision>
  <dcterms:created xsi:type="dcterms:W3CDTF">2017-06-26T21:25:10Z</dcterms:created>
  <dcterms:modified xsi:type="dcterms:W3CDTF">2018-12-12T12:41:13Z</dcterms:modified>
</cp:coreProperties>
</file>