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4" r:id="rId7"/>
    <p:sldId id="266" r:id="rId8"/>
    <p:sldId id="265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75206" autoAdjust="0"/>
  </p:normalViewPr>
  <p:slideViewPr>
    <p:cSldViewPr snapToGrid="0">
      <p:cViewPr varScale="1">
        <p:scale>
          <a:sx n="87" d="100"/>
          <a:sy n="87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BA844-FE0E-634D-9892-57DA579ECE8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E7A2C-E95D-8C4E-89C4-58442273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1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56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7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30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59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41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8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5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467438-0A1B-4D39-A4D8-8DDB4A25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7D7BC87-2569-4B6C-B2B0-FD95A43B2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C799C3-85B3-4EDC-B932-74CC7FA1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FA0AD8-E061-4884-86EC-56F6950C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359A7F-BC21-4E84-A7FC-B75592A9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FFF6F7-66E0-4D01-8002-267F28C0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A179423-D63F-4271-8D8F-FCD8AB3EE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FE59A0-5014-46F6-A4EA-49007D30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AB6B3D-5464-48FE-A9E7-C1A379F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EF8932-5D1E-48FD-B014-2B800914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7DC7501-AE35-412E-B054-F6842FC36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571189-FF2B-45D2-AD91-B26C56B8E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259116-77B2-4858-9CF1-B6C31F50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BF7C8B-3A50-48D3-BF83-CAD48DDB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BEC45C-9475-4E6D-98CC-39842C55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51EDA9-FBE5-4265-B0F3-58F7CD04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64565F-0EA0-4225-A3C9-75F0F5E45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E259D6-392B-4DFD-995C-6F8B5ABB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4EB5C1-702A-4AEB-B529-02742593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E996FF-A06A-42C7-8071-A0723C82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6B3506-1258-4254-9128-D1E5FEED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768E8A-2FA4-4AAC-B9C7-A2186F9E1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304D6F-4B54-4166-BCF2-EFBCBC7C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B20488-DA64-4C64-B8D1-29F6F7BE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80E5EF-802F-440C-BAC8-F183074C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2543E6-D727-4AFA-874C-0736554B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9184E0-EFE1-41E2-89C3-73E2CDAAB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73581EF-4D92-437A-9D3B-BDD5AB5F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7296D61-3781-42A3-991A-70B2FC82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DB184F-EA59-4973-AD70-30569BA0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A5AC76-E444-4807-96F4-0277D927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214348-AEE6-4511-973B-DC84B5A0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183698-A289-4336-AD83-2D994495F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DB2F1D-9691-49ED-AA83-E4AC78444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231FFA0-E95F-470E-84F3-F98673E18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69A9F1D-57E3-4541-BCCF-8A7D593C3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F4E0765-E3B0-4FC2-8F92-E113E9BC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44C13C9-05AC-4807-8032-375B7AE4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08BF429-ADA9-4B4F-AE9E-A12D7AA6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4C16A1-DBCD-412A-A1CB-B3D7B701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273E6A5-0D8D-4E81-90CF-EEFD4C84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C4B9631-969E-4382-9C84-7B729AF3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C260BD3-A56E-44A0-905E-D68326DB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B5C11B-F179-4AE1-AD93-7B39AC68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5529411-AEBA-4476-B73B-8DB730B5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8D955D4-DE13-47E2-AEB9-28FF5B59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2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9C1715-4145-4F6E-8768-2DADF6AE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9F14E8-753A-445B-8781-0C29DCC8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1B7CC6-02CB-4C66-B581-2AE5DA950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2EE6B8-63F4-4156-9B7B-304EE683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907C15-68C8-4D56-A67D-CE3CBFF8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01D654-CA35-4D0F-8BA4-BAC8D33B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4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F0D24C-5C5E-45A6-B392-301F6F15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25884F2-9A2E-44F6-968C-FE4F48DC5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24C2DB-8A05-46FD-BF7D-B042B40F3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11DE96-A451-4A19-B9C1-02AB6E0D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5CF1DE7-571C-4868-B803-F58A6AB1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9B41E6-77B8-45B5-998A-CEFE7DC9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F9AF11E-0771-450E-8734-6A8A5855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55F7DE-FF61-4F91-993C-939DBB05A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1BDC6D-9896-41FF-BDC4-20A89A868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DC5D8-EF02-4BFC-9E1C-0E6649ADA4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A73C3B-DF1A-4603-8571-3CF41AD06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E14DDC-D880-45C7-97B3-16BCB305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@JenniferSchaus.com" TargetMode="External"/><Relationship Id="rId7" Type="http://schemas.openxmlformats.org/officeDocument/2006/relationships/hyperlink" Target="mailto:mamadeo@amadeolaw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://www.jenniferschau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438149"/>
            <a:ext cx="4480560" cy="3781425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latin typeface="+mn-lt"/>
              </a:rPr>
              <a:t>FED GOV CON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Webinar Wednesdays</a:t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latin typeface="+mn-lt"/>
              </a:rPr>
              <a:t>2019 Series</a:t>
            </a: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600" b="1" dirty="0" err="1">
                <a:solidFill>
                  <a:srgbClr val="C00000"/>
                </a:solidFill>
              </a:rPr>
              <a:t>JSchaus</a:t>
            </a:r>
            <a:r>
              <a:rPr lang="en-US" sz="3600" b="1" dirty="0">
                <a:solidFill>
                  <a:srgbClr val="C00000"/>
                </a:solidFill>
              </a:rPr>
              <a:t> &amp; Assoc.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Washington DC</a:t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+ 1 – 2 0 2 – 3 6 5 – 0 5 9 8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="" xmlns:a16="http://schemas.microsoft.com/office/drawing/2014/main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5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Preaward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CO/Agency</a:t>
            </a:r>
          </a:p>
          <a:p>
            <a:pPr lvl="7"/>
            <a:r>
              <a:rPr lang="en-US" sz="2800" dirty="0">
                <a:solidFill>
                  <a:schemeClr val="accent1"/>
                </a:solidFill>
              </a:rPr>
              <a:t>	Cannot Reveal: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Number of offerors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Identity of other offerors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Content of other </a:t>
            </a:r>
            <a:r>
              <a:rPr lang="en-US" sz="2800" dirty="0" smtClean="0">
                <a:solidFill>
                  <a:schemeClr val="accent1"/>
                </a:solidFill>
              </a:rPr>
              <a:t>proposals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Ranking of other offerors</a:t>
            </a:r>
            <a:endParaRPr lang="en-US" sz="2800" dirty="0">
              <a:solidFill>
                <a:schemeClr val="accent1"/>
              </a:solidFill>
            </a:endParaRP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Evaluation of other proposals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FAR 15.506(e) information</a:t>
            </a:r>
          </a:p>
        </p:txBody>
      </p:sp>
    </p:spTree>
    <p:extLst>
      <p:ext uri="{BB962C8B-B14F-4D97-AF65-F5344CB8AC3E}">
        <p14:creationId xmlns:p14="http://schemas.microsoft.com/office/powerpoint/2010/main" val="2928894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Postaward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				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Who – any </a:t>
            </a:r>
            <a:r>
              <a:rPr lang="en-US" sz="2800" dirty="0" err="1">
                <a:solidFill>
                  <a:schemeClr val="accent1"/>
                </a:solidFill>
              </a:rPr>
              <a:t>offerer</a:t>
            </a:r>
            <a:r>
              <a:rPr lang="en-US" sz="2800" dirty="0">
                <a:solidFill>
                  <a:schemeClr val="accent1"/>
                </a:solidFill>
              </a:rPr>
              <a:t>* submitting a timely request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How – written request to agency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When – within three days of award notification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*Except untimely excluded </a:t>
            </a:r>
            <a:r>
              <a:rPr lang="en-US" sz="2800" dirty="0" err="1">
                <a:solidFill>
                  <a:schemeClr val="accent1"/>
                </a:solidFill>
              </a:rPr>
              <a:t>offerer</a:t>
            </a:r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				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But agency can accommodate at its discretion</a:t>
            </a:r>
          </a:p>
        </p:txBody>
      </p:sp>
    </p:spTree>
    <p:extLst>
      <p:ext uri="{BB962C8B-B14F-4D97-AF65-F5344CB8AC3E}">
        <p14:creationId xmlns:p14="http://schemas.microsoft.com/office/powerpoint/2010/main" val="375897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Postaward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CO/Agency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Within 5 days to maximum extent practicable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Oral, in writing, any other method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23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Postaward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CO/Agency</a:t>
            </a:r>
          </a:p>
          <a:p>
            <a:pPr lvl="7"/>
            <a:r>
              <a:rPr lang="en-US" sz="2800" dirty="0">
                <a:solidFill>
                  <a:schemeClr val="accent1"/>
                </a:solidFill>
              </a:rPr>
              <a:t>Must include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Evaluation of significant weaknesses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Overall evaluated cost or price and technical rating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Summary of </a:t>
            </a:r>
            <a:r>
              <a:rPr lang="en-US" sz="2800" dirty="0" smtClean="0">
                <a:solidFill>
                  <a:schemeClr val="accent1"/>
                </a:solidFill>
              </a:rPr>
              <a:t>rationale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Overall ranking of offerors</a:t>
            </a:r>
            <a:endParaRPr lang="en-US" sz="2800" dirty="0">
              <a:solidFill>
                <a:schemeClr val="accent1"/>
              </a:solidFill>
            </a:endParaRP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Commercial items – make and model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Reasonable responses to questions</a:t>
            </a:r>
          </a:p>
        </p:txBody>
      </p:sp>
    </p:spTree>
    <p:extLst>
      <p:ext uri="{BB962C8B-B14F-4D97-AF65-F5344CB8AC3E}">
        <p14:creationId xmlns:p14="http://schemas.microsoft.com/office/powerpoint/2010/main" val="331521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Postaward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CO/Agency</a:t>
            </a:r>
          </a:p>
          <a:p>
            <a:pPr lvl="7"/>
            <a:r>
              <a:rPr lang="en-US" sz="2800" dirty="0">
                <a:solidFill>
                  <a:schemeClr val="accent1"/>
                </a:solidFill>
              </a:rPr>
              <a:t>Will not be a point by point comparison</a:t>
            </a:r>
          </a:p>
          <a:p>
            <a:pPr lvl="7"/>
            <a:r>
              <a:rPr lang="en-US" sz="2800" dirty="0">
                <a:solidFill>
                  <a:schemeClr val="accent1"/>
                </a:solidFill>
              </a:rPr>
              <a:t>Must not include information exempt from FOIA: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Trade secrets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Confidential manufacturing process or techniques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Confidential commercial and financial information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Names of past performance references</a:t>
            </a:r>
          </a:p>
        </p:txBody>
      </p:sp>
    </p:spTree>
    <p:extLst>
      <p:ext uri="{BB962C8B-B14F-4D97-AF65-F5344CB8AC3E}">
        <p14:creationId xmlns:p14="http://schemas.microsoft.com/office/powerpoint/2010/main" val="273247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Impact on Protest Deadlines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en-US" sz="2800" dirty="0">
                <a:solidFill>
                  <a:schemeClr val="accent1"/>
                </a:solidFill>
              </a:rPr>
              <a:t>Agency protests not based on solicitation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 explicit extension</a:t>
            </a:r>
          </a:p>
          <a:p>
            <a:pPr lvl="7"/>
            <a:r>
              <a:rPr lang="en-US" sz="2800" dirty="0">
                <a:solidFill>
                  <a:schemeClr val="accent1"/>
                </a:solidFill>
              </a:rPr>
              <a:t>GAO protests not based on solicitation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If competitive procurement for which debriefing </a:t>
            </a:r>
            <a:r>
              <a:rPr lang="en-US" sz="2800" u="sng" dirty="0">
                <a:solidFill>
                  <a:schemeClr val="accent1"/>
                </a:solidFill>
              </a:rPr>
              <a:t>is required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10 days after the date debriefing is held</a:t>
            </a:r>
          </a:p>
          <a:p>
            <a:pPr lvl="7"/>
            <a:r>
              <a:rPr lang="en-US" sz="2800" u="sng" dirty="0">
                <a:solidFill>
                  <a:schemeClr val="accent1"/>
                </a:solidFill>
              </a:rPr>
              <a:t>Not required</a:t>
            </a:r>
            <a:r>
              <a:rPr lang="en-US" sz="2800" dirty="0">
                <a:solidFill>
                  <a:schemeClr val="accent1"/>
                </a:solidFill>
              </a:rPr>
              <a:t>: commercial items, GSA schedules, simplified acquisitions, sealed bids</a:t>
            </a:r>
          </a:p>
        </p:txBody>
      </p:sp>
    </p:spTree>
    <p:extLst>
      <p:ext uri="{BB962C8B-B14F-4D97-AF65-F5344CB8AC3E}">
        <p14:creationId xmlns:p14="http://schemas.microsoft.com/office/powerpoint/2010/main" val="2383663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When Is It Over?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en-US" sz="2800" dirty="0">
                <a:solidFill>
                  <a:schemeClr val="accent1"/>
                </a:solidFill>
              </a:rPr>
              <a:t>Generally - at end of debrief session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Unless agency makes clear debrief is extended</a:t>
            </a:r>
          </a:p>
          <a:p>
            <a:pPr lvl="7"/>
            <a:r>
              <a:rPr lang="en-US" sz="2800" dirty="0">
                <a:solidFill>
                  <a:schemeClr val="accent1"/>
                </a:solidFill>
              </a:rPr>
              <a:t>Exception - DoD Agencies – Class Deviation</a:t>
            </a:r>
          </a:p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May submit questions 2 business days after</a:t>
            </a:r>
          </a:p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Written responses due within 5 business days</a:t>
            </a:r>
          </a:p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Debriefing not concluded until responses delivered</a:t>
            </a:r>
          </a:p>
        </p:txBody>
      </p:sp>
    </p:spTree>
    <p:extLst>
      <p:ext uri="{BB962C8B-B14F-4D97-AF65-F5344CB8AC3E}">
        <p14:creationId xmlns:p14="http://schemas.microsoft.com/office/powerpoint/2010/main" val="3824879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5"/>
            <a:ext cx="4480560" cy="2653029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  <a:latin typeface="+mn-lt"/>
              </a:rPr>
              <a:t>THANK YOU!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100" b="1" dirty="0" err="1">
                <a:solidFill>
                  <a:srgbClr val="C00000"/>
                </a:solidFill>
              </a:rPr>
              <a:t>JSchaus</a:t>
            </a:r>
            <a:r>
              <a:rPr lang="en-US" sz="3100" b="1" dirty="0">
                <a:solidFill>
                  <a:srgbClr val="C00000"/>
                </a:solidFill>
              </a:rPr>
              <a:t> &amp; Assoc.</a:t>
            </a:r>
            <a:r>
              <a:rPr lang="en-US" sz="3600" b="1" dirty="0">
                <a:solidFill>
                  <a:srgbClr val="C00000"/>
                </a:solidFill>
              </a:rPr>
              <a:t/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Washington DC</a:t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  <a:hlinkClick r:id="rId3"/>
              </a:rPr>
              <a:t>hello@JenniferSchaus.com</a:t>
            </a:r>
            <a:r>
              <a:rPr lang="en-US" sz="2700" dirty="0">
                <a:solidFill>
                  <a:srgbClr val="C00000"/>
                </a:solidFill>
              </a:rPr>
              <a:t/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  <a:hlinkClick r:id="rId4"/>
              </a:rPr>
              <a:t>www.JenniferSchaus.com</a:t>
            </a:r>
            <a:r>
              <a:rPr lang="en-US" sz="2700" dirty="0">
                <a:solidFill>
                  <a:srgbClr val="C00000"/>
                </a:solidFill>
              </a:rPr>
              <a:t> </a:t>
            </a:r>
            <a:br>
              <a:rPr lang="en-US" sz="2700" dirty="0">
                <a:solidFill>
                  <a:srgbClr val="C00000"/>
                </a:solidFill>
              </a:rPr>
            </a:br>
            <a:r>
              <a:rPr lang="en-US" sz="2700" dirty="0">
                <a:solidFill>
                  <a:srgbClr val="C00000"/>
                </a:solidFill>
              </a:rPr>
              <a:t>+ 1 – 2 0 2 – 3 6 5 – 0 5 9 8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="" xmlns:a16="http://schemas.microsoft.com/office/drawing/2014/main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6" y="4695636"/>
            <a:ext cx="2295525" cy="2038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1B5948E-7A9B-4587-BF44-DE75C505C216}"/>
              </a:ext>
            </a:extLst>
          </p:cNvPr>
          <p:cNvSpPr txBox="1"/>
          <p:nvPr/>
        </p:nvSpPr>
        <p:spPr>
          <a:xfrm>
            <a:off x="7477759" y="3064420"/>
            <a:ext cx="4480560" cy="16312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Speaker:  Mark A. Amadeo, Esq.</a:t>
            </a:r>
          </a:p>
          <a:p>
            <a:endParaRPr lang="en-US" sz="2000" dirty="0"/>
          </a:p>
          <a:p>
            <a:r>
              <a:rPr lang="en-US" sz="2000" dirty="0"/>
              <a:t>Email: </a:t>
            </a:r>
            <a:r>
              <a:rPr lang="en-US" sz="2000" dirty="0">
                <a:hlinkClick r:id="rId7"/>
              </a:rPr>
              <a:t>mamadeo@amadeolaw.com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Phone: (202) 640-2090</a:t>
            </a:r>
          </a:p>
        </p:txBody>
      </p:sp>
    </p:spTree>
    <p:extLst>
      <p:ext uri="{BB962C8B-B14F-4D97-AF65-F5344CB8AC3E}">
        <p14:creationId xmlns:p14="http://schemas.microsoft.com/office/powerpoint/2010/main" val="72897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314325"/>
            <a:ext cx="4480560" cy="3743325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About Our Webinars: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4000" b="1" dirty="0">
                <a:solidFill>
                  <a:schemeClr val="accent1"/>
                </a:solidFill>
              </a:rPr>
              <a:t/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 - Every Wednesday;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Complimentary;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Recorded;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YouTube &amp; our Website;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No Questions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="" xmlns:a16="http://schemas.microsoft.com/office/drawing/2014/main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4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About Us: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100" dirty="0">
                <a:solidFill>
                  <a:srgbClr val="C00000"/>
                </a:solidFill>
                <a:latin typeface="+mn-lt"/>
              </a:rPr>
              <a:t>Professional Services for Federal Contractors</a:t>
            </a:r>
            <a:r>
              <a:rPr lang="en-US" sz="27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GSA Sched;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SBA 8(a);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Proposal Writing;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Pricing;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Contract Administration;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Business Development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="" xmlns:a16="http://schemas.microsoft.com/office/drawing/2014/main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0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3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About Our Speaker: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3100" dirty="0">
                <a:solidFill>
                  <a:srgbClr val="C00000"/>
                </a:solidFill>
                <a:latin typeface="+mn-lt"/>
              </a:rPr>
              <a:t>Mark Amadeo</a:t>
            </a: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>Education:</a:t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LL.M. Georgetown University Law Center</a:t>
            </a:r>
            <a:br>
              <a:rPr lang="en-US" sz="2200" dirty="0">
                <a:solidFill>
                  <a:srgbClr val="C00000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J.D. University of Wisconsin Law School</a:t>
            </a:r>
            <a:br>
              <a:rPr lang="en-US" sz="2200" dirty="0">
                <a:solidFill>
                  <a:srgbClr val="C00000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B.A. Boston College</a:t>
            </a: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>Company Name:</a:t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Amadeo Law Firm, PLLC</a:t>
            </a: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chemeClr val="accent1"/>
                </a:solidFill>
                <a:latin typeface="+mn-lt"/>
              </a:rPr>
              <a:t># of Years Federal Gov Con Experience:</a:t>
            </a:r>
            <a:r>
              <a:rPr lang="en-US" sz="22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200" b="1" dirty="0">
                <a:solidFill>
                  <a:schemeClr val="accent1"/>
                </a:solidFill>
                <a:latin typeface="+mn-lt"/>
              </a:rPr>
            </a:br>
            <a:r>
              <a:rPr lang="en-US" sz="2200" dirty="0">
                <a:solidFill>
                  <a:srgbClr val="C00000"/>
                </a:solidFill>
                <a:latin typeface="+mn-lt"/>
              </a:rPr>
              <a:t>Practicing Over 20 Years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="" xmlns:a16="http://schemas.microsoft.com/office/drawing/2014/main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1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857250"/>
            <a:ext cx="4480560" cy="1809749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1"/>
                </a:solidFill>
                <a:latin typeface="+mn-lt"/>
              </a:rPr>
              <a:t>Debriefs</a:t>
            </a:r>
            <a:br>
              <a:rPr lang="en-US" sz="2800" b="1" dirty="0">
                <a:solidFill>
                  <a:schemeClr val="accent1"/>
                </a:solidFill>
                <a:latin typeface="+mn-lt"/>
              </a:rPr>
            </a:br>
            <a:r>
              <a:rPr lang="en-US" sz="2800" b="1" dirty="0">
                <a:solidFill>
                  <a:schemeClr val="accent1"/>
                </a:solidFill>
                <a:latin typeface="+mn-lt"/>
              </a:rPr>
              <a:t>Understanding The Rules</a:t>
            </a:r>
            <a:r>
              <a:rPr lang="en-US" sz="40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="" xmlns:a16="http://schemas.microsoft.com/office/drawing/2014/main" id="{9EE11FF5-BA10-4486-B54D-07BD214F2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5" r="2" b="2"/>
          <a:stretch/>
        </p:blipFill>
        <p:spPr>
          <a:xfrm>
            <a:off x="20" y="10"/>
            <a:ext cx="7264380" cy="6857990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9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Debriefs – Understanding The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52426" y="2293769"/>
            <a:ext cx="1148714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Main Goals</a:t>
            </a:r>
          </a:p>
          <a:p>
            <a:endParaRPr lang="en-US" sz="9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Understand why offer not accepted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Determine if grounds for protest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838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Debriefs – Understanding The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52426" y="2293769"/>
            <a:ext cx="1148714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					Apply To</a:t>
            </a:r>
          </a:p>
          <a:p>
            <a:endParaRPr lang="en-US" sz="9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FAR 15 – Contracting By Negotiation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Task or Delivery Orders over $5.5M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0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Preaward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				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Who – excluded contractors submit timely request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How – written request to CO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When – within three days of notice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			How many – one per proposal</a:t>
            </a:r>
          </a:p>
        </p:txBody>
      </p:sp>
    </p:spTree>
    <p:extLst>
      <p:ext uri="{BB962C8B-B14F-4D97-AF65-F5344CB8AC3E}">
        <p14:creationId xmlns:p14="http://schemas.microsoft.com/office/powerpoint/2010/main" val="359846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543551"/>
            <a:ext cx="1282203" cy="11385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52426" y="223926"/>
            <a:ext cx="11532551" cy="8953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2019  –  Fed Gov Con Webinar Series  -  Washington DC</a:t>
            </a:r>
          </a:p>
          <a:p>
            <a:r>
              <a:rPr lang="en-US" sz="2400" b="1" dirty="0" err="1">
                <a:latin typeface="+mn-lt"/>
              </a:rPr>
              <a:t>JSchaus</a:t>
            </a:r>
            <a:r>
              <a:rPr lang="en-US" sz="2400" b="1" dirty="0">
                <a:latin typeface="+mn-lt"/>
              </a:rPr>
              <a:t> &amp; Associates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50021B-E34C-4769-BD63-1E28C2C14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" y="5795873"/>
            <a:ext cx="1661163" cy="6248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62F469-7790-4328-A147-E367181216EF}"/>
              </a:ext>
            </a:extLst>
          </p:cNvPr>
          <p:cNvSpPr txBox="1"/>
          <p:nvPr/>
        </p:nvSpPr>
        <p:spPr>
          <a:xfrm>
            <a:off x="352426" y="1518226"/>
            <a:ext cx="115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Preaward</a:t>
            </a:r>
            <a:r>
              <a:rPr lang="en-US" sz="2800" dirty="0">
                <a:solidFill>
                  <a:schemeClr val="accent1"/>
                </a:solidFill>
              </a:rPr>
              <a:t> Rules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CC614A-741D-40E9-98A8-AB75E9500F6A}"/>
              </a:ext>
            </a:extLst>
          </p:cNvPr>
          <p:cNvSpPr txBox="1"/>
          <p:nvPr/>
        </p:nvSpPr>
        <p:spPr>
          <a:xfrm>
            <a:off x="307023" y="1953800"/>
            <a:ext cx="114871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CO/Agency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As soon as practicable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In writing, oral, or any other method</a:t>
            </a:r>
          </a:p>
          <a:p>
            <a:pPr marL="3657600" lvl="7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Must Include: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Evaluation of proposal’s significant elements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Summary of eliminating rationale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Reasonable responses to questions</a:t>
            </a:r>
          </a:p>
        </p:txBody>
      </p:sp>
    </p:spTree>
    <p:extLst>
      <p:ext uri="{BB962C8B-B14F-4D97-AF65-F5344CB8AC3E}">
        <p14:creationId xmlns:p14="http://schemas.microsoft.com/office/powerpoint/2010/main" val="160768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432</Words>
  <Application>Microsoft Office PowerPoint</Application>
  <PresentationFormat>Widescreen</PresentationFormat>
  <Paragraphs>136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 FED GOV CON Webinar Wednesdays 2019 Series  JSchaus &amp; Assoc. Washington DC + 1 – 2 0 2 – 3 6 5 – 0 5 9 8</vt:lpstr>
      <vt:lpstr>About Our Webinars:   - Every Wednesday; - Complimentary; - Recorded; - YouTube &amp; our Website; - No Questions </vt:lpstr>
      <vt:lpstr>About Us:  Professional Services for Federal Contractors  - GSA Sched; - SBA 8(a); - Proposal Writing; - Pricing; - Contract Administration; - Business Development </vt:lpstr>
      <vt:lpstr>About Our Speaker:   Mark Amadeo  Education: LL.M. Georgetown University Law Center J.D. University of Wisconsin Law School B.A. Boston College  Company Name: Amadeo Law Firm, PLLC  # of Years Federal Gov Con Experience: Practicing Over 20 Years</vt:lpstr>
      <vt:lpstr>Debriefs Understanding The Rules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THANK YOU! JSchaus &amp; Assoc. Washington DC hello@JenniferSchaus.com www.JenniferSchaus.com  + 1 – 2 0 2 – 3 6 5 – 0 5 9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 GOV CON Webinar Wednesdays 2019 Series  JSchaus &amp; Assoc. Washington DC + 1 – 2 0 2 – 3 6 5 – 0 5 9 8</dc:title>
  <dc:creator>Jennifer</dc:creator>
  <cp:lastModifiedBy>Review</cp:lastModifiedBy>
  <cp:revision>69</cp:revision>
  <dcterms:created xsi:type="dcterms:W3CDTF">2018-11-26T16:44:07Z</dcterms:created>
  <dcterms:modified xsi:type="dcterms:W3CDTF">2019-10-18T12:38:05Z</dcterms:modified>
</cp:coreProperties>
</file>